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0" r:id="rId2"/>
    <p:sldId id="300" r:id="rId3"/>
    <p:sldId id="291" r:id="rId4"/>
    <p:sldId id="292" r:id="rId5"/>
    <p:sldId id="295" r:id="rId6"/>
    <p:sldId id="296" r:id="rId7"/>
    <p:sldId id="297" r:id="rId8"/>
    <p:sldId id="294" r:id="rId9"/>
    <p:sldId id="298" r:id="rId10"/>
    <p:sldId id="299" r:id="rId11"/>
    <p:sldId id="309" r:id="rId12"/>
  </p:sldIdLst>
  <p:sldSz cx="9144000" cy="6858000" type="screen4x3"/>
  <p:notesSz cx="6797675" cy="9926638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45"/>
    <a:srgbClr val="8B8C8E"/>
    <a:srgbClr val="FF071C"/>
    <a:srgbClr val="0B72B5"/>
    <a:srgbClr val="F29400"/>
    <a:srgbClr val="97BF0D"/>
    <a:srgbClr val="622181"/>
    <a:srgbClr val="999999"/>
    <a:srgbClr val="333333"/>
    <a:srgbClr val="A29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6571" autoAdjust="0"/>
  </p:normalViewPr>
  <p:slideViewPr>
    <p:cSldViewPr>
      <p:cViewPr>
        <p:scale>
          <a:sx n="113" d="100"/>
          <a:sy n="113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1AA88-63AB-455F-A25C-F73DA55D9A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2E7A15A-54C3-4EAC-BC80-6ED037C21045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dirty="0" smtClean="0"/>
            <a:t>Création de la demande sur le SI</a:t>
          </a:r>
          <a:endParaRPr lang="fr-FR" dirty="0"/>
        </a:p>
      </dgm:t>
    </dgm:pt>
    <dgm:pt modelId="{4C1DD1D6-FB16-471E-A948-64869A75C644}" type="parTrans" cxnId="{B4D86D88-5F8D-46E1-91B7-AA19844F0C23}">
      <dgm:prSet/>
      <dgm:spPr/>
      <dgm:t>
        <a:bodyPr/>
        <a:lstStyle/>
        <a:p>
          <a:endParaRPr lang="fr-FR"/>
        </a:p>
      </dgm:t>
    </dgm:pt>
    <dgm:pt modelId="{BE4D219B-7843-4022-AA61-42D31720342E}" type="sibTrans" cxnId="{B4D86D88-5F8D-46E1-91B7-AA19844F0C23}">
      <dgm:prSet/>
      <dgm:spPr/>
      <dgm:t>
        <a:bodyPr/>
        <a:lstStyle/>
        <a:p>
          <a:endParaRPr lang="fr-FR"/>
        </a:p>
      </dgm:t>
    </dgm:pt>
    <dgm:pt modelId="{EC7F6DD5-D891-4100-9AC9-18A56C6D1DD8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Orientation et inscription sur liste d’attente</a:t>
          </a:r>
          <a:endParaRPr lang="fr-FR" dirty="0"/>
        </a:p>
      </dgm:t>
    </dgm:pt>
    <dgm:pt modelId="{DA4E9B0E-7732-4BB9-9D22-2B385C17CC10}" type="parTrans" cxnId="{5EA06688-3F9E-4F6C-9C5B-68476E7C9FF7}">
      <dgm:prSet/>
      <dgm:spPr/>
      <dgm:t>
        <a:bodyPr/>
        <a:lstStyle/>
        <a:p>
          <a:endParaRPr lang="fr-FR"/>
        </a:p>
      </dgm:t>
    </dgm:pt>
    <dgm:pt modelId="{32F947F2-744F-4253-9B0B-00247C325C27}" type="sibTrans" cxnId="{5EA06688-3F9E-4F6C-9C5B-68476E7C9FF7}">
      <dgm:prSet/>
      <dgm:spPr/>
      <dgm:t>
        <a:bodyPr/>
        <a:lstStyle/>
        <a:p>
          <a:endParaRPr lang="fr-FR"/>
        </a:p>
      </dgm:t>
    </dgm:pt>
    <dgm:pt modelId="{475958F4-84C3-4954-94FA-AFE48FDC1D07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Suivi</a:t>
          </a:r>
          <a:endParaRPr lang="fr-FR" dirty="0"/>
        </a:p>
      </dgm:t>
    </dgm:pt>
    <dgm:pt modelId="{131632EC-2781-490C-877A-E59723FCB099}" type="parTrans" cxnId="{478C4398-4CCA-48F2-BA1B-41CA247690BA}">
      <dgm:prSet/>
      <dgm:spPr/>
      <dgm:t>
        <a:bodyPr/>
        <a:lstStyle/>
        <a:p>
          <a:endParaRPr lang="fr-FR"/>
        </a:p>
      </dgm:t>
    </dgm:pt>
    <dgm:pt modelId="{49665583-1EB4-4AE0-B899-1BAD821384F5}" type="sibTrans" cxnId="{478C4398-4CCA-48F2-BA1B-41CA247690BA}">
      <dgm:prSet/>
      <dgm:spPr/>
      <dgm:t>
        <a:bodyPr/>
        <a:lstStyle/>
        <a:p>
          <a:endParaRPr lang="fr-FR"/>
        </a:p>
      </dgm:t>
    </dgm:pt>
    <dgm:pt modelId="{053E3D6E-E71C-4587-9D4F-EA38AC5903AC}" type="pres">
      <dgm:prSet presAssocID="{F8D1AA88-63AB-455F-A25C-F73DA55D9A88}" presName="CompostProcess" presStyleCnt="0">
        <dgm:presLayoutVars>
          <dgm:dir/>
          <dgm:resizeHandles val="exact"/>
        </dgm:presLayoutVars>
      </dgm:prSet>
      <dgm:spPr/>
    </dgm:pt>
    <dgm:pt modelId="{4C74D570-0FDB-47D2-9A4D-31F928D2A8BB}" type="pres">
      <dgm:prSet presAssocID="{F8D1AA88-63AB-455F-A25C-F73DA55D9A88}" presName="arrow" presStyleLbl="bgShp" presStyleIdx="0" presStyleCnt="1"/>
      <dgm:spPr/>
    </dgm:pt>
    <dgm:pt modelId="{7F1B6E86-B623-4C74-99FE-35D482F77CD9}" type="pres">
      <dgm:prSet presAssocID="{F8D1AA88-63AB-455F-A25C-F73DA55D9A88}" presName="linearProcess" presStyleCnt="0"/>
      <dgm:spPr/>
    </dgm:pt>
    <dgm:pt modelId="{C70B3279-9DF4-4B93-BF5E-F13EE8B1A94C}" type="pres">
      <dgm:prSet presAssocID="{92E7A15A-54C3-4EAC-BC80-6ED037C2104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3A654D-B000-4DB2-92F6-37D72BF6B38C}" type="pres">
      <dgm:prSet presAssocID="{BE4D219B-7843-4022-AA61-42D31720342E}" presName="sibTrans" presStyleCnt="0"/>
      <dgm:spPr/>
    </dgm:pt>
    <dgm:pt modelId="{815B40B1-ADF2-4259-9036-496926183360}" type="pres">
      <dgm:prSet presAssocID="{EC7F6DD5-D891-4100-9AC9-18A56C6D1D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6C92EC-5BB2-4B1D-9D1E-ECCE9BDB30C9}" type="pres">
      <dgm:prSet presAssocID="{32F947F2-744F-4253-9B0B-00247C325C27}" presName="sibTrans" presStyleCnt="0"/>
      <dgm:spPr/>
    </dgm:pt>
    <dgm:pt modelId="{8655A314-A1B0-410D-8B98-CEF88C596CCF}" type="pres">
      <dgm:prSet presAssocID="{475958F4-84C3-4954-94FA-AFE48FDC1D0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8C4398-4CCA-48F2-BA1B-41CA247690BA}" srcId="{F8D1AA88-63AB-455F-A25C-F73DA55D9A88}" destId="{475958F4-84C3-4954-94FA-AFE48FDC1D07}" srcOrd="2" destOrd="0" parTransId="{131632EC-2781-490C-877A-E59723FCB099}" sibTransId="{49665583-1EB4-4AE0-B899-1BAD821384F5}"/>
    <dgm:cxn modelId="{DCE00A4E-307A-45F2-9AF5-DE2D4B4173CE}" type="presOf" srcId="{475958F4-84C3-4954-94FA-AFE48FDC1D07}" destId="{8655A314-A1B0-410D-8B98-CEF88C596CCF}" srcOrd="0" destOrd="0" presId="urn:microsoft.com/office/officeart/2005/8/layout/hProcess9"/>
    <dgm:cxn modelId="{FCBD0E96-6B84-4800-93CF-6D77524E58FF}" type="presOf" srcId="{F8D1AA88-63AB-455F-A25C-F73DA55D9A88}" destId="{053E3D6E-E71C-4587-9D4F-EA38AC5903AC}" srcOrd="0" destOrd="0" presId="urn:microsoft.com/office/officeart/2005/8/layout/hProcess9"/>
    <dgm:cxn modelId="{B4D86D88-5F8D-46E1-91B7-AA19844F0C23}" srcId="{F8D1AA88-63AB-455F-A25C-F73DA55D9A88}" destId="{92E7A15A-54C3-4EAC-BC80-6ED037C21045}" srcOrd="0" destOrd="0" parTransId="{4C1DD1D6-FB16-471E-A948-64869A75C644}" sibTransId="{BE4D219B-7843-4022-AA61-42D31720342E}"/>
    <dgm:cxn modelId="{3064CB22-0E0D-4920-9408-361FB36ECB9F}" type="presOf" srcId="{EC7F6DD5-D891-4100-9AC9-18A56C6D1DD8}" destId="{815B40B1-ADF2-4259-9036-496926183360}" srcOrd="0" destOrd="0" presId="urn:microsoft.com/office/officeart/2005/8/layout/hProcess9"/>
    <dgm:cxn modelId="{5EA06688-3F9E-4F6C-9C5B-68476E7C9FF7}" srcId="{F8D1AA88-63AB-455F-A25C-F73DA55D9A88}" destId="{EC7F6DD5-D891-4100-9AC9-18A56C6D1DD8}" srcOrd="1" destOrd="0" parTransId="{DA4E9B0E-7732-4BB9-9D22-2B385C17CC10}" sibTransId="{32F947F2-744F-4253-9B0B-00247C325C27}"/>
    <dgm:cxn modelId="{F402A522-AEE6-4D4B-A9E9-23480AB85F2E}" type="presOf" srcId="{92E7A15A-54C3-4EAC-BC80-6ED037C21045}" destId="{C70B3279-9DF4-4B93-BF5E-F13EE8B1A94C}" srcOrd="0" destOrd="0" presId="urn:microsoft.com/office/officeart/2005/8/layout/hProcess9"/>
    <dgm:cxn modelId="{7D11E6A7-6A98-42FF-98E1-088BAD1EE1D0}" type="presParOf" srcId="{053E3D6E-E71C-4587-9D4F-EA38AC5903AC}" destId="{4C74D570-0FDB-47D2-9A4D-31F928D2A8BB}" srcOrd="0" destOrd="0" presId="urn:microsoft.com/office/officeart/2005/8/layout/hProcess9"/>
    <dgm:cxn modelId="{B68D6F91-C2E9-47EE-B41D-4F2E982EB8E5}" type="presParOf" srcId="{053E3D6E-E71C-4587-9D4F-EA38AC5903AC}" destId="{7F1B6E86-B623-4C74-99FE-35D482F77CD9}" srcOrd="1" destOrd="0" presId="urn:microsoft.com/office/officeart/2005/8/layout/hProcess9"/>
    <dgm:cxn modelId="{81F51B9B-A608-404F-8C22-73251544B2BE}" type="presParOf" srcId="{7F1B6E86-B623-4C74-99FE-35D482F77CD9}" destId="{C70B3279-9DF4-4B93-BF5E-F13EE8B1A94C}" srcOrd="0" destOrd="0" presId="urn:microsoft.com/office/officeart/2005/8/layout/hProcess9"/>
    <dgm:cxn modelId="{2E4C3D0A-973B-407D-8526-1DF045422016}" type="presParOf" srcId="{7F1B6E86-B623-4C74-99FE-35D482F77CD9}" destId="{9A3A654D-B000-4DB2-92F6-37D72BF6B38C}" srcOrd="1" destOrd="0" presId="urn:microsoft.com/office/officeart/2005/8/layout/hProcess9"/>
    <dgm:cxn modelId="{1F42ECB6-4754-41B9-84E8-B503336751AE}" type="presParOf" srcId="{7F1B6E86-B623-4C74-99FE-35D482F77CD9}" destId="{815B40B1-ADF2-4259-9036-496926183360}" srcOrd="2" destOrd="0" presId="urn:microsoft.com/office/officeart/2005/8/layout/hProcess9"/>
    <dgm:cxn modelId="{F81E83BC-BDEA-4D80-9931-91905F525E23}" type="presParOf" srcId="{7F1B6E86-B623-4C74-99FE-35D482F77CD9}" destId="{986C92EC-5BB2-4B1D-9D1E-ECCE9BDB30C9}" srcOrd="3" destOrd="0" presId="urn:microsoft.com/office/officeart/2005/8/layout/hProcess9"/>
    <dgm:cxn modelId="{2A3021FF-DF23-4891-9B2F-522DF3B10197}" type="presParOf" srcId="{7F1B6E86-B623-4C74-99FE-35D482F77CD9}" destId="{8655A314-A1B0-410D-8B98-CEF88C596C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D570-0FDB-47D2-9A4D-31F928D2A8BB}">
      <dsp:nvSpPr>
        <dsp:cNvPr id="0" name=""/>
        <dsp:cNvSpPr/>
      </dsp:nvSpPr>
      <dsp:spPr>
        <a:xfrm>
          <a:off x="594359" y="0"/>
          <a:ext cx="6736080" cy="487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B3279-9DF4-4B93-BF5E-F13EE8B1A94C}">
      <dsp:nvSpPr>
        <dsp:cNvPr id="0" name=""/>
        <dsp:cNvSpPr/>
      </dsp:nvSpPr>
      <dsp:spPr>
        <a:xfrm>
          <a:off x="8512" y="1463040"/>
          <a:ext cx="2550795" cy="1950720"/>
        </a:xfrm>
        <a:prstGeom prst="roundRect">
          <a:avLst/>
        </a:prstGeom>
        <a:solidFill>
          <a:schemeClr val="accent3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Création de la demande sur le SI</a:t>
          </a:r>
          <a:endParaRPr lang="fr-FR" sz="2800" kern="1200" dirty="0"/>
        </a:p>
      </dsp:txBody>
      <dsp:txXfrm>
        <a:off x="103738" y="1558266"/>
        <a:ext cx="2360343" cy="1760268"/>
      </dsp:txXfrm>
    </dsp:sp>
    <dsp:sp modelId="{815B40B1-ADF2-4259-9036-496926183360}">
      <dsp:nvSpPr>
        <dsp:cNvPr id="0" name=""/>
        <dsp:cNvSpPr/>
      </dsp:nvSpPr>
      <dsp:spPr>
        <a:xfrm>
          <a:off x="2687002" y="1463040"/>
          <a:ext cx="2550795" cy="1950720"/>
        </a:xfrm>
        <a:prstGeom prst="roundRect">
          <a:avLst/>
        </a:prstGeom>
        <a:solidFill>
          <a:schemeClr val="accent3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Orientation et inscription sur liste d’attente</a:t>
          </a:r>
          <a:endParaRPr lang="fr-FR" sz="2800" kern="1200" dirty="0"/>
        </a:p>
      </dsp:txBody>
      <dsp:txXfrm>
        <a:off x="2782228" y="1558266"/>
        <a:ext cx="2360343" cy="1760268"/>
      </dsp:txXfrm>
    </dsp:sp>
    <dsp:sp modelId="{8655A314-A1B0-410D-8B98-CEF88C596CCF}">
      <dsp:nvSpPr>
        <dsp:cNvPr id="0" name=""/>
        <dsp:cNvSpPr/>
      </dsp:nvSpPr>
      <dsp:spPr>
        <a:xfrm>
          <a:off x="5365492" y="1463040"/>
          <a:ext cx="2550795" cy="1950720"/>
        </a:xfrm>
        <a:prstGeom prst="roundRect">
          <a:avLst/>
        </a:prstGeom>
        <a:solidFill>
          <a:schemeClr val="accent3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Suivi</a:t>
          </a:r>
          <a:endParaRPr lang="fr-FR" sz="2800" kern="1200" dirty="0"/>
        </a:p>
      </dsp:txBody>
      <dsp:txXfrm>
        <a:off x="5460718" y="1558266"/>
        <a:ext cx="2360343" cy="176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r>
              <a:rPr lang="fr-FR" dirty="0" smtClean="0"/>
              <a:t>12 janvier 2018</a:t>
            </a:r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998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r>
              <a:rPr lang="fr-FR" dirty="0" smtClean="0"/>
              <a:t>12 janvier 2018</a:t>
            </a:r>
            <a:endParaRPr lang="fr-FR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390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30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71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08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08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4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 hasCustomPrompt="1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>
            <a:noAutofit/>
          </a:bodyPr>
          <a:lstStyle>
            <a:lvl1pPr algn="l" eaLnBrk="1" latinLnBrk="0" hangingPunct="1">
              <a:defRPr kumimoji="0" lang="fr-FR" sz="3200" b="1" i="0" cap="all" spc="150" baseline="0">
                <a:solidFill>
                  <a:srgbClr val="000000"/>
                </a:solidFill>
                <a:latin typeface="Corbel"/>
                <a:cs typeface="Corbel"/>
              </a:defRPr>
            </a:lvl1pPr>
            <a:extLst/>
          </a:lstStyle>
          <a:p>
            <a:pPr eaLnBrk="1" latinLnBrk="0" hangingPunct="1"/>
            <a:r>
              <a:rPr kumimoji="0" lang="fr-FR" dirty="0" smtClean="0"/>
              <a:t>TITRE du dossier</a:t>
            </a:r>
            <a:endParaRPr kumimoji="0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 eaLnBrk="1" latinLnBrk="0" hangingPunct="1">
              <a:buNone/>
              <a:defRPr kumimoji="0" lang="fr-FR" sz="2400" b="1">
                <a:solidFill>
                  <a:schemeClr val="accent4">
                    <a:shade val="50000"/>
                  </a:schemeClr>
                </a:solidFill>
                <a:latin typeface="Corbel"/>
                <a:cs typeface="Corbel"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fr-FR" dirty="0" smtClean="0"/>
              <a:t>SOUS-TITRE</a:t>
            </a:r>
            <a:endParaRPr kumimoji="0" lang="fr-FR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r>
              <a:rPr kumimoji="0" lang="fr-FR" dirty="0" smtClean="0"/>
              <a:t>12 janvier 2018</a:t>
            </a:r>
            <a:endParaRPr kumimoji="0" lang="fr-FR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fr-FR">
                <a:solidFill>
                  <a:srgbClr val="A0A0A0"/>
                </a:solidFill>
              </a:defRPr>
            </a:lvl1pPr>
            <a:extLst/>
          </a:lstStyle>
          <a:p>
            <a:fld id="{7C2E73C5-6435-493E-9CAE-575805079DDE}" type="datetime1">
              <a:rPr kumimoji="0" lang="fr-FR" smtClean="0"/>
              <a:t>09/10/2018</a:t>
            </a:fld>
            <a:endParaRPr kumimoji="0" lang="fr-FR" dirty="0"/>
          </a:p>
        </p:txBody>
      </p:sp>
      <p:pic>
        <p:nvPicPr>
          <p:cNvPr id="4" name="Image 3" descr="LOGO SIAO92 vec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57800"/>
            <a:ext cx="3594100" cy="1709463"/>
          </a:xfrm>
          <a:prstGeom prst="rect">
            <a:avLst/>
          </a:prstGeom>
        </p:spPr>
      </p:pic>
      <p:pic>
        <p:nvPicPr>
          <p:cNvPr id="5" name="Image 4" descr="fond PPT bi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7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ndeau PPT bi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234334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 hasCustomPrompt="1"/>
          </p:nvPr>
        </p:nvSpPr>
        <p:spPr>
          <a:xfrm>
            <a:off x="228600" y="3657600"/>
            <a:ext cx="7239000" cy="533400"/>
          </a:xfrm>
          <a:noFill/>
        </p:spPr>
        <p:txBody>
          <a:bodyPr vert="horz">
            <a:normAutofit/>
          </a:bodyPr>
          <a:lstStyle>
            <a:lvl1pPr algn="l" eaLnBrk="1" latinLnBrk="0" hangingPunct="1">
              <a:defRPr kumimoji="0" lang="fr-FR" sz="2400" b="1" i="0" cap="all" spc="150" baseline="0">
                <a:solidFill>
                  <a:schemeClr val="bg1"/>
                </a:solidFill>
                <a:latin typeface="Corbel"/>
                <a:cs typeface="Corbel"/>
              </a:defRPr>
            </a:lvl1pPr>
            <a:extLst/>
          </a:lstStyle>
          <a:p>
            <a:r>
              <a:rPr kumimoji="0" lang="fr-FR" dirty="0" smtClean="0"/>
              <a:t>I - TITRE CHAPITRE</a:t>
            </a:r>
            <a:endParaRPr kumimoji="0"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fr-FR">
                <a:solidFill>
                  <a:srgbClr val="A0A0A0"/>
                </a:solidFill>
              </a:defRPr>
            </a:lvl1pPr>
            <a:extLst/>
          </a:lstStyle>
          <a:p>
            <a:fld id="{34C86361-63F5-485E-B25F-8ED778C90220}" type="datetime1">
              <a:rPr kumimoji="0" lang="fr-FR" smtClean="0"/>
              <a:t>09/10/2018</a:t>
            </a:fld>
            <a:endParaRPr kumimoji="0"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fr-FR" dirty="0" smtClean="0">
                <a:solidFill>
                  <a:schemeClr val="bg1"/>
                </a:solidFill>
              </a:rPr>
              <a:t>12 janvier 2018</a:t>
            </a:r>
            <a:endParaRPr kumimoji="0"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 dirty="0"/>
          </a:p>
        </p:txBody>
      </p:sp>
      <p:pic>
        <p:nvPicPr>
          <p:cNvPr id="2" name="Image 1" descr="LOGO SIAO92 vect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47" y="6096000"/>
            <a:ext cx="1762293" cy="838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200400"/>
            <a:ext cx="2743200" cy="304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600" b="0" i="1" u="none" strike="noStrike" kern="1200" cap="none" spc="0" normalizeH="0" baseline="0" noProof="0">
                <a:latin typeface="Corbel"/>
                <a:cs typeface="Corbe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DOSSIER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fr-FR" dirty="0" smtClean="0"/>
              <a:t>TITRE CHAPITRE</a:t>
            </a:r>
            <a:endParaRPr kumimoji="0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62000"/>
            <a:ext cx="8077200" cy="304800"/>
          </a:xfrm>
          <a:solidFill>
            <a:srgbClr val="999999"/>
          </a:solidFill>
        </p:spPr>
        <p:txBody>
          <a:bodyPr>
            <a:normAutofit/>
          </a:bodyPr>
          <a:lstStyle>
            <a:lvl1pPr eaLnBrk="1" latinLnBrk="0" hangingPunct="1">
              <a:defRPr kumimoji="0" lang="fr-FR" sz="1400" b="1" i="0">
                <a:solidFill>
                  <a:schemeClr val="bg1"/>
                </a:solidFill>
                <a:latin typeface="Corbel"/>
                <a:cs typeface="Corbel"/>
              </a:defRPr>
            </a:lvl1pPr>
            <a:extLst/>
          </a:lstStyle>
          <a:p>
            <a:pPr lvl="0"/>
            <a:r>
              <a:rPr kumimoji="0" lang="fr-FR" dirty="0"/>
              <a:t>Cliquez pour ajouter un titre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631694F9-A822-47F7-8E5B-FFBC8D805C84}" type="datetime1">
              <a:rPr kumimoji="0" lang="fr-FR" smtClean="0"/>
              <a:t>09/10/2018</a:t>
            </a:fld>
            <a:endParaRPr kumimoji="0" lang="fr-FR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kumimoji="0" lang="fr-FR" dirty="0" smtClean="0"/>
              <a:t>12 janvier 2018</a:t>
            </a:r>
            <a:endParaRPr kumimoji="0" lang="fr-FR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7"/>
          </p:nvPr>
        </p:nvSpPr>
        <p:spPr>
          <a:xfrm>
            <a:off x="304800" y="1295400"/>
            <a:ext cx="8077200" cy="4953000"/>
          </a:xfrm>
        </p:spPr>
        <p:txBody>
          <a:bodyPr/>
          <a:lstStyle>
            <a:extLst/>
          </a:lstStyle>
          <a:p>
            <a:pPr lvl="0" eaLnBrk="1" latinLnBrk="0" hangingPunct="1"/>
            <a:endParaRPr kumimoji="0"/>
          </a:p>
          <a:p>
            <a:pPr lvl="1" eaLnBrk="1" latinLnBrk="0" hangingPunct="1"/>
            <a:endParaRPr kumimoji="0"/>
          </a:p>
          <a:p>
            <a:pPr lvl="2" eaLnBrk="1" latinLnBrk="0" hangingPunct="1"/>
            <a:endParaRPr kumimoji="0"/>
          </a:p>
          <a:p>
            <a:pPr lvl="3" eaLnBrk="1" latinLnBrk="0" hangingPunct="1"/>
            <a:endParaRPr kumimoji="0"/>
          </a:p>
          <a:p>
            <a:pPr lvl="4" eaLnBrk="1" latinLnBrk="0" hangingPunct="1"/>
            <a:endParaRPr kumimoji="0"/>
          </a:p>
        </p:txBody>
      </p:sp>
      <p:pic>
        <p:nvPicPr>
          <p:cNvPr id="11" name="Image 10" descr="personnage PPT b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2819400" cy="819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ersonnage PPT b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2819400" cy="819036"/>
          </a:xfrm>
          <a:prstGeom prst="rect">
            <a:avLst/>
          </a:prstGeom>
        </p:spPr>
      </p:pic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kumimoji="0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1295400"/>
            <a:ext cx="3962400" cy="4953000"/>
          </a:xfrm>
        </p:spPr>
        <p:txBody>
          <a:bodyPr/>
          <a:lstStyle>
            <a:extLst/>
          </a:lstStyle>
          <a:p>
            <a:pPr lvl="0" eaLnBrk="1" latinLnBrk="0" hangingPunct="1"/>
            <a:endParaRPr kumimoji="0"/>
          </a:p>
          <a:p>
            <a:pPr lvl="1" eaLnBrk="1" latinLnBrk="0" hangingPunct="1"/>
            <a:endParaRPr kumimoji="0"/>
          </a:p>
          <a:p>
            <a:pPr lvl="2" eaLnBrk="1" latinLnBrk="0" hangingPunct="1"/>
            <a:endParaRPr kumimoji="0"/>
          </a:p>
          <a:p>
            <a:pPr lvl="3" eaLnBrk="1" latinLnBrk="0" hangingPunct="1"/>
            <a:endParaRPr kumimoji="0"/>
          </a:p>
          <a:p>
            <a:pPr lvl="4" eaLnBrk="1" latinLnBrk="0" hangingPunct="1"/>
            <a:endParaRPr kumimoji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1295400"/>
            <a:ext cx="3962400" cy="4953000"/>
          </a:xfrm>
        </p:spPr>
        <p:txBody>
          <a:bodyPr/>
          <a:lstStyle>
            <a:extLst/>
          </a:lstStyle>
          <a:p>
            <a:pPr lvl="0" eaLnBrk="1" latinLnBrk="0" hangingPunct="1"/>
            <a:endParaRPr kumimoji="0" dirty="0"/>
          </a:p>
          <a:p>
            <a:pPr lvl="1" eaLnBrk="1" latinLnBrk="0" hangingPunct="1"/>
            <a:endParaRPr kumimoji="0" dirty="0"/>
          </a:p>
          <a:p>
            <a:pPr lvl="2" eaLnBrk="1" latinLnBrk="0" hangingPunct="1"/>
            <a:endParaRPr kumimoji="0" dirty="0"/>
          </a:p>
          <a:p>
            <a:pPr lvl="3" eaLnBrk="1" latinLnBrk="0" hangingPunct="1"/>
            <a:endParaRPr kumimoji="0" dirty="0"/>
          </a:p>
          <a:p>
            <a:pPr lvl="4" eaLnBrk="1" latinLnBrk="0" hangingPunct="1"/>
            <a:endParaRPr kumimoji="0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D6795AFB-D78F-4870-87F1-5C924B8AD272}" type="datetime1">
              <a:rPr kumimoji="0" lang="fr-FR" smtClean="0"/>
              <a:t>09/10/2018</a:t>
            </a:fld>
            <a:endParaRPr kumimoji="0" lang="fr-FR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 dirty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r>
              <a:rPr kumimoji="0" lang="fr-FR" dirty="0" smtClean="0"/>
              <a:t>12 janvier 2018</a:t>
            </a:r>
            <a:endParaRPr kumimoji="0" lang="fr-FR" dirty="0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62000"/>
            <a:ext cx="3962400" cy="304800"/>
          </a:xfrm>
          <a:solidFill>
            <a:srgbClr val="999999"/>
          </a:solidFill>
        </p:spPr>
        <p:txBody>
          <a:bodyPr>
            <a:normAutofit/>
          </a:bodyPr>
          <a:lstStyle>
            <a:lvl1pPr eaLnBrk="1" latinLnBrk="0" hangingPunct="1">
              <a:defRPr kumimoji="0" lang="fr-FR" sz="1400" b="1" i="0">
                <a:solidFill>
                  <a:schemeClr val="bg1"/>
                </a:solidFill>
                <a:latin typeface="Corbel"/>
                <a:cs typeface="Corbel"/>
              </a:defRPr>
            </a:lvl1pPr>
            <a:extLst/>
          </a:lstStyle>
          <a:p>
            <a:pPr lvl="0"/>
            <a:r>
              <a:rPr kumimoji="0" lang="fr-FR" dirty="0"/>
              <a:t>Cliquez pour ajouter un titre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762000"/>
            <a:ext cx="3962400" cy="304800"/>
          </a:xfrm>
          <a:solidFill>
            <a:srgbClr val="999999"/>
          </a:solidFill>
        </p:spPr>
        <p:txBody>
          <a:bodyPr>
            <a:normAutofit/>
          </a:bodyPr>
          <a:lstStyle>
            <a:lvl1pPr eaLnBrk="1" latinLnBrk="0" hangingPunct="1">
              <a:defRPr kumimoji="0" lang="fr-FR" sz="1400" b="1" i="0">
                <a:solidFill>
                  <a:schemeClr val="bg1"/>
                </a:solidFill>
                <a:latin typeface="Corbel"/>
                <a:cs typeface="Corbel"/>
              </a:defRPr>
            </a:lvl1pPr>
            <a:extLst/>
          </a:lstStyle>
          <a:p>
            <a:pPr lvl="0"/>
            <a:r>
              <a:rPr kumimoji="0" lang="fr-FR" dirty="0"/>
              <a:t>Cliquez pour ajouter un 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1E3245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en-US" dirty="0" smtClean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fr-FR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99205D9A-8D23-432F-981C-CD58C27E9658}" type="datetime1">
              <a:rPr kumimoji="0" lang="fr-FR" smtClean="0"/>
              <a:t>09/10/2018</a:t>
            </a:fld>
            <a:endParaRPr kumimoji="0" lang="fr-FR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810768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fr-FR" sz="1000" b="1" i="0">
                <a:latin typeface="Corbel"/>
                <a:cs typeface="Corbel"/>
              </a:defRPr>
            </a:lvl1pPr>
            <a:extLst/>
          </a:lstStyle>
          <a:p>
            <a:fld id="{256D3EEF-DE4E-429D-8EC4-DDC531AFF58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1E3245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fr-FR" sz="1000" b="0" i="0">
                <a:solidFill>
                  <a:sysClr val="windowText" lastClr="000000"/>
                </a:solidFill>
                <a:latin typeface="Corbel"/>
                <a:cs typeface="Corbel"/>
              </a:defRPr>
            </a:lvl1pPr>
            <a:extLst/>
          </a:lstStyle>
          <a:p>
            <a:r>
              <a:rPr lang="fr-FR" dirty="0" smtClean="0"/>
              <a:t>12 janvier 2018</a:t>
            </a:r>
            <a:endParaRPr lang="fr-FR" dirty="0"/>
          </a:p>
        </p:txBody>
      </p:sp>
      <p:pic>
        <p:nvPicPr>
          <p:cNvPr id="5" name="Image 4" descr="LOGO SIAO92 vect.a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10" y="6248400"/>
            <a:ext cx="1404090" cy="6678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fr-FR" sz="1800" b="0" i="0" cap="small" spc="0" baseline="0">
          <a:solidFill>
            <a:schemeClr val="bg1"/>
          </a:solidFill>
          <a:latin typeface="Corbel"/>
          <a:ea typeface="+mj-ea"/>
          <a:cs typeface="Corbel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fr-FR" sz="1600" b="0" i="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fr-FR" sz="1600" b="0" i="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fr-FR" sz="1600" b="0" i="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fr-FR" sz="1600" b="0" i="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fr-FR" sz="1600" b="0" i="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valsociale@siao92.f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7239000" cy="1143000"/>
          </a:xfrm>
        </p:spPr>
        <p:txBody>
          <a:bodyPr/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7958667" cy="1295400"/>
          </a:xfrm>
        </p:spPr>
        <p:txBody>
          <a:bodyPr/>
          <a:lstStyle/>
          <a:p>
            <a:pPr algn="ctr"/>
            <a:r>
              <a:rPr lang="fr-FR" sz="2800" dirty="0" smtClean="0"/>
              <a:t>LE </a:t>
            </a:r>
            <a:r>
              <a:rPr lang="fr-FR" sz="2800" dirty="0" smtClean="0"/>
              <a:t>CIRCUITS </a:t>
            </a:r>
            <a:r>
              <a:rPr lang="fr-FR" sz="2800" dirty="0" smtClean="0"/>
              <a:t>DE LA DEMANDE</a:t>
            </a:r>
            <a:endParaRPr lang="fr-FR" sz="2800" dirty="0" smtClean="0"/>
          </a:p>
          <a:p>
            <a:pPr algn="ctr"/>
            <a:r>
              <a:rPr lang="fr-FR" sz="2800" dirty="0" smtClean="0"/>
              <a:t>D’HEBERGEMENT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84" y="5867400"/>
            <a:ext cx="473984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8096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demande  </a:t>
            </a:r>
            <a:r>
              <a:rPr lang="fr-FR" dirty="0" smtClean="0"/>
              <a:t>d’hébergement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Suivi de la demande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>
          <a:xfrm>
            <a:off x="304800" y="1066800"/>
            <a:ext cx="8077200" cy="5181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Une demande est active </a:t>
            </a:r>
            <a:r>
              <a:rPr lang="fr-FR" b="1" u="sng" dirty="0" smtClean="0"/>
              <a:t>durant 4 mois</a:t>
            </a:r>
            <a:r>
              <a:rPr lang="fr-FR" dirty="0" smtClean="0"/>
              <a:t>. Au-delà, la demande est inactive.</a:t>
            </a:r>
          </a:p>
          <a:p>
            <a:endParaRPr lang="fr-FR" dirty="0" smtClean="0"/>
          </a:p>
          <a:p>
            <a:pPr algn="ctr"/>
            <a:r>
              <a:rPr lang="fr-FR" sz="1700" dirty="0" smtClean="0"/>
              <a:t>Qu’est-ce qu’implique cette différence de statut?</a:t>
            </a:r>
          </a:p>
          <a:p>
            <a:pPr algn="ctr"/>
            <a:endParaRPr lang="fr-FR" sz="1700" dirty="0" smtClean="0"/>
          </a:p>
          <a:p>
            <a:r>
              <a:rPr lang="fr-FR" sz="1700" dirty="0" smtClean="0"/>
              <a:t>Lorsqu’une place se libère le référent de dispositif choisit les candidats en deux temps, d’abord il s’appuie sur les critères suivants:</a:t>
            </a:r>
          </a:p>
          <a:p>
            <a:pPr marL="355600" lvl="0"/>
            <a:r>
              <a:rPr lang="fr-FR" sz="1700" dirty="0" smtClean="0"/>
              <a:t>- statut </a:t>
            </a:r>
            <a:r>
              <a:rPr lang="fr-FR" sz="1700" dirty="0"/>
              <a:t>au SIAO de la demande : </a:t>
            </a:r>
            <a:r>
              <a:rPr lang="fr-FR" sz="1700" b="1" dirty="0"/>
              <a:t>Actif</a:t>
            </a:r>
          </a:p>
          <a:p>
            <a:pPr marL="355600" lvl="0"/>
            <a:r>
              <a:rPr lang="fr-FR" sz="1700" dirty="0" smtClean="0"/>
              <a:t>- absence </a:t>
            </a:r>
            <a:r>
              <a:rPr lang="fr-FR" sz="1700" dirty="0"/>
              <a:t>de positionnement en cours</a:t>
            </a:r>
          </a:p>
          <a:p>
            <a:pPr marL="355600" lvl="0"/>
            <a:r>
              <a:rPr lang="fr-FR" sz="1700" dirty="0" smtClean="0"/>
              <a:t>- orientation </a:t>
            </a:r>
            <a:r>
              <a:rPr lang="fr-FR" sz="1700" dirty="0"/>
              <a:t>proposée par le SIAO </a:t>
            </a:r>
          </a:p>
          <a:p>
            <a:pPr marL="355600" lvl="0"/>
            <a:r>
              <a:rPr lang="fr-FR" sz="1700" dirty="0" smtClean="0"/>
              <a:t>- typologie </a:t>
            </a:r>
            <a:r>
              <a:rPr lang="fr-FR" sz="1700" dirty="0"/>
              <a:t>du ménage</a:t>
            </a:r>
          </a:p>
          <a:p>
            <a:pPr marL="355600" lvl="0"/>
            <a:r>
              <a:rPr lang="fr-FR" sz="1700" dirty="0" smtClean="0"/>
              <a:t>- lieu </a:t>
            </a:r>
            <a:r>
              <a:rPr lang="fr-FR" sz="1700" dirty="0"/>
              <a:t>de travail</a:t>
            </a:r>
          </a:p>
          <a:p>
            <a:pPr marL="355600" lvl="0"/>
            <a:r>
              <a:rPr lang="fr-FR" sz="1700" dirty="0" smtClean="0"/>
              <a:t>- ressources</a:t>
            </a:r>
            <a:endParaRPr lang="fr-FR" sz="1700" dirty="0"/>
          </a:p>
          <a:p>
            <a:pPr marL="355600" lvl="0"/>
            <a:r>
              <a:rPr lang="fr-FR" sz="1700" dirty="0" smtClean="0"/>
              <a:t>- mobilité </a:t>
            </a:r>
            <a:r>
              <a:rPr lang="fr-FR" sz="1700" dirty="0"/>
              <a:t>(en cas de logement peu accessible</a:t>
            </a:r>
            <a:r>
              <a:rPr lang="fr-FR" sz="1700" dirty="0" smtClean="0"/>
              <a:t>)</a:t>
            </a:r>
          </a:p>
          <a:p>
            <a:pPr lvl="0"/>
            <a:r>
              <a:rPr lang="fr-FR" sz="1700" dirty="0" smtClean="0"/>
              <a:t>Ensuite:</a:t>
            </a:r>
          </a:p>
          <a:p>
            <a:pPr marL="355600" lvl="0"/>
            <a:r>
              <a:rPr lang="fr-FR" sz="1700" dirty="0" smtClean="0"/>
              <a:t>- La </a:t>
            </a:r>
            <a:r>
              <a:rPr lang="fr-FR" sz="1700" dirty="0"/>
              <a:t>présence sur un dispositif d’urgence</a:t>
            </a:r>
          </a:p>
          <a:p>
            <a:pPr marL="355600" lvl="0"/>
            <a:r>
              <a:rPr lang="fr-FR" sz="1700" dirty="0" smtClean="0"/>
              <a:t>- La </a:t>
            </a:r>
            <a:r>
              <a:rPr lang="fr-FR" sz="1700" dirty="0"/>
              <a:t>reconnaissance d’un DAHO</a:t>
            </a:r>
          </a:p>
          <a:p>
            <a:pPr marL="355600" lvl="0"/>
            <a:r>
              <a:rPr lang="fr-FR" sz="1700" dirty="0" smtClean="0"/>
              <a:t>- Une </a:t>
            </a:r>
            <a:r>
              <a:rPr lang="fr-FR" sz="1700" dirty="0"/>
              <a:t>fin de prise en charge d’un dispositif asile (CADA)</a:t>
            </a:r>
          </a:p>
          <a:p>
            <a:pPr marL="355600" lvl="0"/>
            <a:r>
              <a:rPr lang="fr-FR" sz="1700" dirty="0" smtClean="0"/>
              <a:t>- L’ancienneté </a:t>
            </a:r>
            <a:r>
              <a:rPr lang="fr-FR" sz="1700" dirty="0"/>
              <a:t>de la demande</a:t>
            </a:r>
          </a:p>
          <a:p>
            <a:pPr marL="355600"/>
            <a:r>
              <a:rPr lang="fr-FR" sz="1700" dirty="0" smtClean="0"/>
              <a:t>- Des </a:t>
            </a:r>
            <a:r>
              <a:rPr lang="fr-FR" sz="1700" dirty="0"/>
              <a:t>alertes émanant de prescripteurs</a:t>
            </a:r>
          </a:p>
          <a:p>
            <a:endParaRPr lang="fr-FR" sz="1700" dirty="0" smtClean="0"/>
          </a:p>
          <a:p>
            <a:r>
              <a:rPr lang="fr-FR" sz="1700" dirty="0" smtClean="0"/>
              <a:t>Une demande inactive ne fait l’objet d’aucune recherche d’hébergement</a:t>
            </a:r>
            <a:endParaRPr lang="fr-FR" sz="1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1" y="6303769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3907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2800" dirty="0">
                <a:solidFill>
                  <a:schemeClr val="accent4">
                    <a:shade val="50000"/>
                  </a:schemeClr>
                </a:solidFill>
                <a:ea typeface="+mn-ea"/>
              </a:rPr>
              <a:t>Merci de votre attention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685800" cy="88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demande d’hébergement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3" y="6303768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>
                <a:solidFill>
                  <a:schemeClr val="bg1"/>
                </a:solidFill>
              </a:rPr>
              <a:t>12 janvier 2018</a:t>
            </a:r>
            <a:endParaRPr kumimoji="0"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14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10600" y="228600"/>
            <a:ext cx="533400" cy="5867400"/>
          </a:xfrm>
        </p:spPr>
        <p:txBody>
          <a:bodyPr/>
          <a:lstStyle/>
          <a:p>
            <a:r>
              <a:rPr lang="fr-FR" dirty="0" smtClean="0"/>
              <a:t>La demande d’HEBERGEMENT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Vue générale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8765620"/>
              </p:ext>
            </p:extLst>
          </p:nvPr>
        </p:nvGraphicFramePr>
        <p:xfrm>
          <a:off x="457200" y="12954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1" y="6303769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165201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demande  d’hébergement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Application Si-SIAO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631044" cy="4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1" y="6303769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119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86800" y="139502"/>
            <a:ext cx="379040" cy="6580284"/>
          </a:xfrm>
        </p:spPr>
        <p:txBody>
          <a:bodyPr>
            <a:normAutofit fontScale="90000"/>
          </a:bodyPr>
          <a:lstStyle/>
          <a:p>
            <a:r>
              <a:rPr lang="fr-FR" dirty="0"/>
              <a:t>La demande  </a:t>
            </a:r>
            <a:r>
              <a:rPr lang="fr-FR" dirty="0" smtClean="0"/>
              <a:t>d’hébergement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Créer une demande sur le SI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>
          <a:xfrm>
            <a:off x="323528" y="1556792"/>
            <a:ext cx="8077200" cy="4365848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endParaRPr lang="fr-FR" sz="2800" b="1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1" y="6303769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2" y="1700808"/>
            <a:ext cx="7077248" cy="449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3847" y="119675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Soit par la fiche personne soit par le Menu Demandes - Créer une demande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1882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440" y="139502"/>
            <a:ext cx="533400" cy="6580284"/>
          </a:xfrm>
        </p:spPr>
        <p:txBody>
          <a:bodyPr>
            <a:normAutofit fontScale="90000"/>
          </a:bodyPr>
          <a:lstStyle/>
          <a:p>
            <a:r>
              <a:rPr lang="fr-FR" dirty="0"/>
              <a:t>La demande  </a:t>
            </a:r>
            <a:r>
              <a:rPr lang="fr-FR" dirty="0" smtClean="0"/>
              <a:t>d’hébergement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onglets du SI-SIAO - process du traitement de la demande.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>
          <a:xfrm>
            <a:off x="323528" y="1556792"/>
            <a:ext cx="8077200" cy="4365848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endParaRPr lang="fr-FR" sz="2800" b="1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1" y="6303769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39"/>
            <a:ext cx="8084900" cy="31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2273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demande  </a:t>
            </a:r>
            <a:r>
              <a:rPr lang="fr-FR" dirty="0" smtClean="0"/>
              <a:t>d’hébergement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Modalités de transmission de l’évaluation via le SI-SIAO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81328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8" y="5006082"/>
            <a:ext cx="4786313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58500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26096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demande  </a:t>
            </a:r>
            <a:r>
              <a:rPr lang="fr-FR" dirty="0" smtClean="0"/>
              <a:t>d’hébergement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transmission au SIAO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endParaRPr lang="fr-FR" sz="3600" dirty="0"/>
          </a:p>
          <a:p>
            <a:r>
              <a:rPr lang="fr-FR" sz="3600" dirty="0" smtClean="0"/>
              <a:t>1- Après avoir transmis la demande via le SI-SIAO</a:t>
            </a:r>
          </a:p>
          <a:p>
            <a:endParaRPr lang="fr-FR" sz="3600" dirty="0" smtClean="0"/>
          </a:p>
          <a:p>
            <a:r>
              <a:rPr lang="fr-FR" sz="3600" dirty="0" smtClean="0"/>
              <a:t>2- Faire un mail d’information au SIAO </a:t>
            </a:r>
            <a:r>
              <a:rPr lang="fr-FR" sz="3600" dirty="0"/>
              <a:t>en </a:t>
            </a:r>
            <a:r>
              <a:rPr lang="fr-FR" sz="3600" dirty="0" smtClean="0"/>
              <a:t>utilisant le mail suivant: </a:t>
            </a:r>
            <a:r>
              <a:rPr lang="fr-FR" sz="3600" dirty="0" smtClean="0">
                <a:hlinkClick r:id="rId2"/>
              </a:rPr>
              <a:t>evalsociale@siao92.fr</a:t>
            </a:r>
            <a:endParaRPr lang="fr-FR" sz="3600" dirty="0" smtClean="0"/>
          </a:p>
          <a:p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1" y="6303769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39115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demande  </a:t>
            </a:r>
            <a:r>
              <a:rPr lang="fr-FR" dirty="0" smtClean="0"/>
              <a:t>d’hébergement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Orientation et inscription sur liste d’attente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Une primo-demande reçue en semaine 1 (S1) est traitée en commission en semaine 2 (S2)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Les commissions d’orientation n’étudient que les primo-demandes. Elles se déroulent les mercredi, jeudi et vendredi matin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A l’issue des commissions, le prescripteur reçoit un mail pour l’informer de l’orientation décidée par la commission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Si une incompréhension existe sur l’orientation décidée, des permanences téléphoniques existent les mardi et jeudi après-midi. Il est également possible d’échanger par mail.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Chaque choix d’orientation est examiné et peut être argumenté. Il peut néanmoins être discuté et ajusté.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1" y="6303769"/>
            <a:ext cx="331431" cy="4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fr-FR" dirty="0" smtClean="0"/>
              <a:t>9 octobre 2018</a:t>
            </a:r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41939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SIAO92">
      <a:dk1>
        <a:sysClr val="windowText" lastClr="000000"/>
      </a:dk1>
      <a:lt1>
        <a:sysClr val="window" lastClr="FFFFFF"/>
      </a:lt1>
      <a:dk2>
        <a:srgbClr val="011A29"/>
      </a:dk2>
      <a:lt2>
        <a:srgbClr val="CBBB9D"/>
      </a:lt2>
      <a:accent1>
        <a:srgbClr val="0078C6"/>
      </a:accent1>
      <a:accent2>
        <a:srgbClr val="BA0017"/>
      </a:accent2>
      <a:accent3>
        <a:srgbClr val="8AB400"/>
      </a:accent3>
      <a:accent4>
        <a:srgbClr val="8B8C8E"/>
      </a:accent4>
      <a:accent5>
        <a:srgbClr val="EA8000"/>
      </a:accent5>
      <a:accent6>
        <a:srgbClr val="1E3245"/>
      </a:accent6>
      <a:hlink>
        <a:srgbClr val="0000FF"/>
      </a:hlink>
      <a:folHlink>
        <a:srgbClr val="800080"/>
      </a:folHlink>
    </a:clrScheme>
    <a:fontScheme name="Urban Pop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Présentation.potx</Template>
  <TotalTime>0</TotalTime>
  <Words>313</Words>
  <Application>Microsoft Office PowerPoint</Application>
  <PresentationFormat>Affichage à l'écran (4:3)</PresentationFormat>
  <Paragraphs>68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Pitchbook</vt:lpstr>
      <vt:lpstr>  </vt:lpstr>
      <vt:lpstr>La demande d’hébergement</vt:lpstr>
      <vt:lpstr>La demande d’HEBERGEMENT</vt:lpstr>
      <vt:lpstr>La demande  d’hébergement</vt:lpstr>
      <vt:lpstr>La demande  d’hébergement</vt:lpstr>
      <vt:lpstr>La demande  d’hébergement </vt:lpstr>
      <vt:lpstr>La demande  d’hébergement</vt:lpstr>
      <vt:lpstr>La demande  d’hébergement</vt:lpstr>
      <vt:lpstr>La demande  d’hébergement</vt:lpstr>
      <vt:lpstr>La demande  d’hébergement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2018-10-09T08:28:56Z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